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7" r:id="rId2"/>
    <p:sldId id="256" r:id="rId3"/>
    <p:sldId id="260" r:id="rId4"/>
    <p:sldId id="261" r:id="rId5"/>
    <p:sldId id="263" r:id="rId6"/>
    <p:sldId id="258" r:id="rId7"/>
    <p:sldId id="272" r:id="rId8"/>
    <p:sldId id="273" r:id="rId9"/>
    <p:sldId id="274" r:id="rId10"/>
    <p:sldId id="275" r:id="rId11"/>
    <p:sldId id="259" r:id="rId12"/>
    <p:sldId id="276" r:id="rId13"/>
    <p:sldId id="277" r:id="rId14"/>
    <p:sldId id="296" r:id="rId15"/>
    <p:sldId id="281" r:id="rId16"/>
    <p:sldId id="295" r:id="rId17"/>
    <p:sldId id="299" r:id="rId18"/>
    <p:sldId id="282" r:id="rId19"/>
    <p:sldId id="289" r:id="rId20"/>
    <p:sldId id="283" r:id="rId21"/>
    <p:sldId id="278" r:id="rId22"/>
    <p:sldId id="290" r:id="rId23"/>
    <p:sldId id="279" r:id="rId24"/>
    <p:sldId id="280" r:id="rId25"/>
    <p:sldId id="284" r:id="rId26"/>
    <p:sldId id="262" r:id="rId27"/>
    <p:sldId id="291" r:id="rId28"/>
    <p:sldId id="287" r:id="rId29"/>
    <p:sldId id="285" r:id="rId30"/>
    <p:sldId id="264" r:id="rId31"/>
    <p:sldId id="292" r:id="rId32"/>
    <p:sldId id="265" r:id="rId33"/>
    <p:sldId id="293" r:id="rId34"/>
    <p:sldId id="266" r:id="rId35"/>
    <p:sldId id="297" r:id="rId36"/>
    <p:sldId id="286" r:id="rId37"/>
    <p:sldId id="268" r:id="rId38"/>
    <p:sldId id="267" r:id="rId39"/>
    <p:sldId id="270" r:id="rId40"/>
    <p:sldId id="269" r:id="rId41"/>
    <p:sldId id="288" r:id="rId42"/>
    <p:sldId id="294" r:id="rId43"/>
    <p:sldId id="29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4671D62-BCB6-B149-ABD1-0CC8D3C7D6D0}">
          <p14:sldIdLst>
            <p14:sldId id="257"/>
            <p14:sldId id="256"/>
            <p14:sldId id="260"/>
            <p14:sldId id="261"/>
            <p14:sldId id="263"/>
            <p14:sldId id="258"/>
            <p14:sldId id="272"/>
            <p14:sldId id="273"/>
            <p14:sldId id="274"/>
            <p14:sldId id="275"/>
            <p14:sldId id="259"/>
            <p14:sldId id="276"/>
            <p14:sldId id="277"/>
            <p14:sldId id="296"/>
            <p14:sldId id="281"/>
            <p14:sldId id="295"/>
            <p14:sldId id="299"/>
            <p14:sldId id="282"/>
            <p14:sldId id="289"/>
            <p14:sldId id="283"/>
            <p14:sldId id="278"/>
            <p14:sldId id="290"/>
            <p14:sldId id="279"/>
            <p14:sldId id="280"/>
            <p14:sldId id="284"/>
            <p14:sldId id="262"/>
            <p14:sldId id="291"/>
            <p14:sldId id="287"/>
            <p14:sldId id="285"/>
            <p14:sldId id="264"/>
            <p14:sldId id="292"/>
            <p14:sldId id="265"/>
            <p14:sldId id="293"/>
            <p14:sldId id="266"/>
            <p14:sldId id="297"/>
            <p14:sldId id="286"/>
            <p14:sldId id="268"/>
            <p14:sldId id="267"/>
            <p14:sldId id="270"/>
          </p14:sldIdLst>
        </p14:section>
        <p14:section name="Backup" id="{7FB71228-F952-E449-82A2-DEB422A3478F}">
          <p14:sldIdLst>
            <p14:sldId id="269"/>
            <p14:sldId id="288"/>
            <p14:sldId id="294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51"/>
    <p:restoredTop sz="94720"/>
  </p:normalViewPr>
  <p:slideViewPr>
    <p:cSldViewPr snapToGrid="0" snapToObjects="1">
      <p:cViewPr varScale="1">
        <p:scale>
          <a:sx n="97" d="100"/>
          <a:sy n="97" d="100"/>
        </p:scale>
        <p:origin x="448" y="200"/>
      </p:cViewPr>
      <p:guideLst>
        <p:guide orient="horz" pos="2160"/>
        <p:guide pos="3840"/>
      </p:guideLst>
    </p:cSldViewPr>
  </p:slideViewPr>
  <p:outlineViewPr>
    <p:cViewPr>
      <p:scale>
        <a:sx n="25" d="100"/>
        <a:sy n="25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A880F-52EF-004B-8E19-F66AF8596903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5FDFE-5A0E-2F42-A26C-EB8D25A47F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68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210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505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TODO: Find better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224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003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/docs/reference/command-line-tools-reference/</a:t>
            </a:r>
            <a:r>
              <a:rPr lang="en-US" dirty="0" err="1"/>
              <a:t>kube</a:t>
            </a:r>
            <a:r>
              <a:rPr lang="en-US" dirty="0"/>
              <a:t>-scheduler/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405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TODO: Add more details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113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TODO: Find better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9832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TODO: Find better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258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kubernetes.io</a:t>
            </a:r>
            <a:r>
              <a:rPr lang="en-US" dirty="0"/>
              <a:t>/docs/reference/command-line-tools-reference/</a:t>
            </a:r>
            <a:r>
              <a:rPr lang="en-US" dirty="0" err="1"/>
              <a:t>kube</a:t>
            </a:r>
            <a:r>
              <a:rPr lang="en-US" dirty="0"/>
              <a:t>-scheduler/</a:t>
            </a:r>
          </a:p>
          <a:p>
            <a:r>
              <a:rPr lang="en-US" dirty="0"/>
              <a:t>// TODO: Update diagram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09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72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358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containernetworking</a:t>
            </a:r>
            <a:r>
              <a:rPr lang="en-US" dirty="0"/>
              <a:t>/cni/blob/spec-v0.3.1/</a:t>
            </a:r>
            <a:r>
              <a:rPr lang="en-US" dirty="0" err="1"/>
              <a:t>SPEC.md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238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containernetworking</a:t>
            </a:r>
            <a:r>
              <a:rPr lang="en-US" dirty="0"/>
              <a:t>/cni/blob/spec-v0.3.1/</a:t>
            </a:r>
            <a:r>
              <a:rPr lang="en-US" dirty="0" err="1"/>
              <a:t>SPEC.md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081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containernetworking</a:t>
            </a:r>
            <a:r>
              <a:rPr lang="en-US" dirty="0"/>
              <a:t>/cni/blob/spec-v0.3.1/</a:t>
            </a:r>
            <a:r>
              <a:rPr lang="en-US" dirty="0" err="1"/>
              <a:t>SPEC.md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00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containernetworking</a:t>
            </a:r>
            <a:r>
              <a:rPr lang="en-US" dirty="0"/>
              <a:t>/cni/blob/spec-v0.3.1/</a:t>
            </a:r>
            <a:r>
              <a:rPr lang="en-US" dirty="0" err="1"/>
              <a:t>SPEC.md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401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containernetworking</a:t>
            </a:r>
            <a:r>
              <a:rPr lang="en-US" dirty="0"/>
              <a:t>/cni/blob/spec-v0.3.1/</a:t>
            </a:r>
            <a:r>
              <a:rPr lang="en-US" dirty="0" err="1"/>
              <a:t>SPEC.md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AE82C6-2E29-1D4A-8DF9-AC41426516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583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// TODO: Add EKS VPC Plugin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5FDFE-5A0E-2F42-A26C-EB8D25A47F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076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72CDEC-C142-F347-B950-52FA93296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49FDC-46CA-0C42-A4A0-9E04E83F3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64693B-AFE7-C64C-814F-02A8CA05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B6A724-FB55-3E4B-AC0D-DFD03E1EA7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BBC935-8BBF-994B-BD0D-55D9207345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30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BED0-7338-A54B-B173-B4A81A188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6118AF-6F31-FB4B-92DB-F4CF96D2FA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70F14-AF3B-2448-BC33-88E74D3EA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C5B6D-247B-8E4F-B4B0-53E06C640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1F7A56-524E-2741-A88E-840C6A1AF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49E9BF-C3FF-BE4E-9CCA-BBB69457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7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ACFE8-F2D4-7549-A719-73020DE5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CD2E4F-2F48-044C-913A-B9394FF50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C54E17-11CC-D341-A336-64DFAB2E5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E0C354-28CE-F143-BC5E-2A83BCCC5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9E2A8C-F36C-024B-83B7-305277ED9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138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F30644-4308-D642-B8C0-D16EBB9FC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1132F3-A9C2-E74E-90EC-3B54E6C29F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FC22D-A445-0846-9743-4D0E9890E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8CECC-35F1-DB4E-8350-F06506C6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90C1B6-B129-474C-8E37-2DA05F1A6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229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E5A720-B77F-E041-9E50-5561D12C11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304007"/>
            <a:ext cx="10571998" cy="97045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3A592-582D-6C4E-833E-1DC4D69E523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54623-9B2A-D04D-BE94-CDE5327EE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3484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3A592-582D-6C4E-833E-1DC4D69E523D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E54623-9B2A-D04D-BE94-CDE5327EE2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967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DBF4F-4E05-9744-9AE8-019472FC7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5C343-E91F-644C-9619-3B2FE314D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B1C76-DD71-8E4C-8FC8-08C45C17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09BF67-36F2-5245-9B8E-F1264D9787B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49B51B9-7951-D34A-9A4D-882110EC7A4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543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A7B96-4632-A444-9224-1C60B5C1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4F78C-652A-C844-8347-ACED674C4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21B9E-638D-3448-ADA0-DB75CA58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C9907FA-4FD4-9348-AB4F-5B86B108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27" y="-785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94866E-26BB-CC49-B32D-C66A0DDD89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733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A7B96-4632-A444-9224-1C60B5C1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A4F78C-652A-C844-8347-ACED674C4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21B9E-638D-3448-ADA0-DB75CA58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C9907FA-4FD4-9348-AB4F-5B86B108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27" y="-785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194866E-26BB-CC49-B32D-C66A0DDD89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49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F7A6A-82C5-A04A-97F3-72140A143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749FD-DD1F-2845-992B-9C8E8F5B62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26875-664A-8E47-AC38-426B88C3FB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45CA9A-CA90-9640-BC78-6976650A5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37A32-5E77-2D4C-B3CA-B8C37A772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80FEC-A300-FA43-B076-996F51719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108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75276-14F1-4E48-819D-5D348729C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2C0B5-7D72-404A-A434-7890B8A3C3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68C94F-9C5A-3243-974D-6FAADF6454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3C6F93-488D-EB4E-ACAF-1A9C1A57DD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E26E9F-CAEB-4444-B084-E87840EAF1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7849E4-3BC4-B64F-A3FF-342F7936B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400CB-2D95-344B-BA6E-A8007A5FE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4C2662-BD49-1C47-B8D5-0D09DCDF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3282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0114-2ECC-FE42-B1EE-624191A33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6DE5C-0FA2-D54E-9646-706BCB3D5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769542-A1A0-2B40-859E-FA0AA2151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6BC9FE-012B-A94E-A964-ACF4FCA2D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9451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DEE851-CE68-6341-B472-4251FBF99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6C0348-F740-944D-8B55-60018A4AE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8B50C-D43F-3F43-92B9-6C64A8AAD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868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BF49A-8701-5C44-91CB-C0C06C31C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B8BEA-DB17-3C49-BD3B-633B46E62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C55ADB-516D-5E4E-A65B-711D6E46B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35F9A-9761-0D49-9FB1-F62D5437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4789B-4961-1342-9956-2A97763D3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2E6600-DD8F-8B49-ACA5-44FCF4E9D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2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BFD42E-3110-C84A-ADB2-1D7A2ACA6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98E45-0A98-824C-ABBE-A73EF2BCD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3C536-27E8-DD4D-A157-0E14A959E8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F6C83-99D2-9A45-9533-2AC6B7BB9184}" type="datetimeFigureOut">
              <a:rPr lang="en-US" smtClean="0"/>
              <a:t>5/5/19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87210-C201-5C4E-9C54-960C9ABB6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74E2D-2CCE-0145-9F47-17308484C0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7DF72-A10E-0444-B14C-C16577D490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919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2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9898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0146-5193-E44F-829C-683D1FA5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A397-F0AB-7842-8ABB-1AE250A3B5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5338763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 (v0.3.1)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Version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Library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Collection of base plugins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More!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C81159-6EB5-7549-8EE2-DA29506487CE}"/>
              </a:ext>
            </a:extLst>
          </p:cNvPr>
          <p:cNvSpPr txBox="1">
            <a:spLocks/>
          </p:cNvSpPr>
          <p:nvPr/>
        </p:nvSpPr>
        <p:spPr>
          <a:xfrm>
            <a:off x="6157913" y="2222287"/>
            <a:ext cx="5339201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B8DC43-7742-F646-85EA-73A4DCD1C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029" y="2988135"/>
            <a:ext cx="1259462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5290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A5E25-E02A-4740-856B-25BE86CBD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Kubelet Interaction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83D86-657D-1142-A91F-2D86B44F6E4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kubelet and CNI interact ?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At least one invocation of the CNI plugin binary per Sandbox.</a:t>
            </a:r>
          </a:p>
        </p:txBody>
      </p:sp>
    </p:spTree>
    <p:extLst>
      <p:ext uri="{BB962C8B-B14F-4D97-AF65-F5344CB8AC3E}">
        <p14:creationId xmlns:p14="http://schemas.microsoft.com/office/powerpoint/2010/main" val="24601529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1A5E25-E02A-4740-856B-25BE86CBDB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Kubelet Configuration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83D86-657D-1142-A91F-2D86B44F6E4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Kubelet Configuration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“--network-plugin”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“--cni-bin-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“--cni-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dir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7373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D310-02D0-F349-82C2-72FF29A5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B3347-A76A-C941-A89B-AE0F67F714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910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Typical CNI deployments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plugin binary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config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level daemon </a:t>
            </a:r>
          </a:p>
        </p:txBody>
      </p:sp>
    </p:spTree>
    <p:extLst>
      <p:ext uri="{BB962C8B-B14F-4D97-AF65-F5344CB8AC3E}">
        <p14:creationId xmlns:p14="http://schemas.microsoft.com/office/powerpoint/2010/main" val="373388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9D310-02D0-F349-82C2-72FF29A52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B3347-A76A-C941-A89B-AE0F67F7145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910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Typical CNI deployments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plugin binary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config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Node level daemon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21819C-08E7-B64F-A345-3D90C38CD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5920" y="2138564"/>
            <a:ext cx="5296525" cy="355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70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CE78B1-A4CD-594B-AB5C-81DAADD271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441307" y="2694781"/>
            <a:ext cx="10561638" cy="146843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Container Scheduling</a:t>
            </a:r>
          </a:p>
        </p:txBody>
      </p:sp>
    </p:spTree>
    <p:extLst>
      <p:ext uri="{BB962C8B-B14F-4D97-AF65-F5344CB8AC3E}">
        <p14:creationId xmlns:p14="http://schemas.microsoft.com/office/powerpoint/2010/main" val="2523390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3408E-641D-9A43-95EE-6F469C1D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Kubernetes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BB8C9D0-5FD0-644E-8303-DD04928FC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0135" y="1604474"/>
            <a:ext cx="7491730" cy="467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04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36E92F-473F-1848-A7CD-6634F1C29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Kube-Scheduler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E80D3E-03A2-D042-BC5B-82D952E69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2184" y="1731547"/>
            <a:ext cx="6141308" cy="439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45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36E92F-473F-1848-A7CD-6634F1C29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Kube-Scheduler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435EE46-8F32-A246-9D19-991F34E8ADBB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Find nodes for pods in a cluster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Complex and feature rich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Multiple dimensions to optimize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Default Scheduler: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Accounts for CPU and memory in the scheduling process!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Supports resource based scheduling</a:t>
            </a:r>
          </a:p>
        </p:txBody>
      </p:sp>
    </p:spTree>
    <p:extLst>
      <p:ext uri="{BB962C8B-B14F-4D97-AF65-F5344CB8AC3E}">
        <p14:creationId xmlns:p14="http://schemas.microsoft.com/office/powerpoint/2010/main" val="168995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3408E-641D-9A43-95EE-6F469C1D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Kube-Scheduler: Resource Based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4C5A3E-4887-C446-A086-3E1E5656856E}"/>
              </a:ext>
            </a:extLst>
          </p:cNvPr>
          <p:cNvSpPr txBox="1"/>
          <p:nvPr/>
        </p:nvSpPr>
        <p:spPr>
          <a:xfrm>
            <a:off x="429127" y="1582340"/>
            <a:ext cx="57408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apiVersion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 v1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kind: Pod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containers: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- command: …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resources: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limits:</a:t>
            </a:r>
          </a:p>
          <a:p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“500m”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memory: “1500Mi”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requests: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en-US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 “500m”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memory: “1500Mi”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2763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91DFA-31D4-094B-9876-1D07BAEF48E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171550" y="1930888"/>
            <a:ext cx="6994434" cy="2326051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Treating Network Assets as Schedulable Resources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655CA7-AD97-AF4E-900F-1591EDA2112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171550" y="3905258"/>
            <a:ext cx="6994434" cy="1613079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Vinothkumar Siddharth, Amazon EKS</a:t>
            </a:r>
          </a:p>
        </p:txBody>
      </p:sp>
    </p:spTree>
    <p:extLst>
      <p:ext uri="{BB962C8B-B14F-4D97-AF65-F5344CB8AC3E}">
        <p14:creationId xmlns:p14="http://schemas.microsoft.com/office/powerpoint/2010/main" val="2873798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19308-D470-B441-B3C9-05E836BF4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 Schedulers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822781-79B6-2645-9DDA-7BE12891707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Kubernetes provides a framework to incorporate custom schedulers for special needs!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Typical deployment managed by the default scheduler. </a:t>
            </a:r>
          </a:p>
          <a:p>
            <a:pPr lvl="1"/>
            <a:r>
              <a:rPr lang="en-US" dirty="0" err="1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spec.schedulerName</a:t>
            </a:r>
            <a:r>
              <a:rPr lang="en-US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&lt;special-purpose-scheduler&gt;</a:t>
            </a:r>
          </a:p>
          <a:p>
            <a:pPr marL="457200" lvl="1" indent="0">
              <a:buNone/>
            </a:pPr>
            <a:br>
              <a:rPr lang="en-US" strike="sngStrike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trike="sngStrike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Kubernetes enables multiple schedulers within the cluster.</a:t>
            </a:r>
          </a:p>
          <a:p>
            <a:pPr marL="457200" lvl="1" indent="0">
              <a:buNone/>
            </a:pPr>
            <a:endParaRPr lang="en-US" strike="sngStrike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5666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07E121-3E93-8D4A-A7AF-39A48E5BD8F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740811" y="2694781"/>
            <a:ext cx="10561638" cy="146843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732063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BD4C-11D5-8F40-B14C-8822A47C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1B320-989F-A342-A526-DA7BF810136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account for networking assets in the scheduling process?</a:t>
            </a:r>
          </a:p>
        </p:txBody>
      </p:sp>
    </p:spTree>
    <p:extLst>
      <p:ext uri="{BB962C8B-B14F-4D97-AF65-F5344CB8AC3E}">
        <p14:creationId xmlns:p14="http://schemas.microsoft.com/office/powerpoint/2010/main" val="530909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BD4C-11D5-8F40-B14C-8822A47C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1B320-989F-A342-A526-DA7BF810136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eliminate the node level agent running on worker nodes?</a:t>
            </a:r>
          </a:p>
        </p:txBody>
      </p:sp>
    </p:spTree>
    <p:extLst>
      <p:ext uri="{BB962C8B-B14F-4D97-AF65-F5344CB8AC3E}">
        <p14:creationId xmlns:p14="http://schemas.microsoft.com/office/powerpoint/2010/main" val="1847245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4BD4C-11D5-8F40-B14C-8822A47CF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F1B320-989F-A342-A526-DA7BF810136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How to minimize the permissions required to manage the lifecycle of networking assets?</a:t>
            </a:r>
          </a:p>
        </p:txBody>
      </p:sp>
    </p:spTree>
    <p:extLst>
      <p:ext uri="{BB962C8B-B14F-4D97-AF65-F5344CB8AC3E}">
        <p14:creationId xmlns:p14="http://schemas.microsoft.com/office/powerpoint/2010/main" val="5310429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BD0DD6-C9A8-CB4E-AD55-94B7E1A3B21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108160" y="2694781"/>
            <a:ext cx="10561638" cy="146843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</a:p>
        </p:txBody>
      </p:sp>
    </p:spTree>
    <p:extLst>
      <p:ext uri="{BB962C8B-B14F-4D97-AF65-F5344CB8AC3E}">
        <p14:creationId xmlns:p14="http://schemas.microsoft.com/office/powerpoint/2010/main" val="18240868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54E8-F2F4-134F-A048-5D841AEA4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9C23E-20EC-8D4F-A65D-B0044B7C58C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extended resources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 resource controllers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Admission webhooks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plugin</a:t>
            </a:r>
          </a:p>
        </p:txBody>
      </p:sp>
    </p:spTree>
    <p:extLst>
      <p:ext uri="{BB962C8B-B14F-4D97-AF65-F5344CB8AC3E}">
        <p14:creationId xmlns:p14="http://schemas.microsoft.com/office/powerpoint/2010/main" val="24172145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1F158-52FC-7B4B-A57E-97DB26F2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63F78-156B-7C44-ACFD-17080AFCAA3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Manages VPC resources for the cluster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Pluggable resource model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Provider interface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Platform agnostic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9104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Provider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571625"/>
            <a:ext cx="10553700" cy="3714750"/>
          </a:xfrm>
        </p:spPr>
        <p:txBody>
          <a:bodyPr>
            <a:normAutofit fontScale="92500"/>
          </a:bodyPr>
          <a:lstStyle/>
          <a:p>
            <a:pPr marL="457200" lvl="1" indent="0">
              <a:lnSpc>
                <a:spcPct val="150000"/>
              </a:lnSpc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type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Provider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interface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{</a:t>
            </a:r>
            <a:b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GetResourceName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 string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GetDesiredWarmPoolSize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()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b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InitResourcePool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(node Node) (*Pool, error)</a:t>
            </a:r>
            <a:b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CreateResource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(node Node, quantity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) (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resourceIDs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[]string, err error)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DeleteResource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(node Node,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resourceID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string) error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20843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Provider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Provider Interface Implementations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Elastic Network Interface Provider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IP Address Provider</a:t>
            </a:r>
          </a:p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090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795197-DB35-3647-97A1-5CA71C39D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Who am I?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ea typeface="Amazon Ember" panose="020B0603020204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781FFEE-A08F-314F-B53C-5A4D47576C07}"/>
              </a:ext>
            </a:extLst>
          </p:cNvPr>
          <p:cNvSpPr txBox="1">
            <a:spLocks/>
          </p:cNvSpPr>
          <p:nvPr/>
        </p:nvSpPr>
        <p:spPr>
          <a:xfrm>
            <a:off x="429127" y="1610744"/>
            <a:ext cx="10554574" cy="363651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Software Engineer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EKS</a:t>
            </a:r>
          </a:p>
          <a:p>
            <a:pPr lvl="1"/>
            <a:endParaRPr lang="en-US" dirty="0">
              <a:latin typeface="Arial" panose="020B0604020202020204" pitchFamily="34" charset="0"/>
              <a:ea typeface="Amazon Ember" panose="020B0603020204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Past (Software Engineer)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Amazon ECS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Amazon Ember" panose="020B0603020204020204" pitchFamily="34" charset="0"/>
                <a:cs typeface="Arial" panose="020B0604020202020204" pitchFamily="34" charset="0"/>
              </a:rPr>
              <a:t>Citrix Systems R&amp;D, Xen/XAPI Project</a:t>
            </a:r>
          </a:p>
        </p:txBody>
      </p:sp>
    </p:spTree>
    <p:extLst>
      <p:ext uri="{BB962C8B-B14F-4D97-AF65-F5344CB8AC3E}">
        <p14:creationId xmlns:p14="http://schemas.microsoft.com/office/powerpoint/2010/main" val="32526816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27" y="-7855"/>
            <a:ext cx="105537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Watch for node objects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Advertise extended resources 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3104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Watch for node objects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Advertise extended resources 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28CDD5-C7E5-D64B-8414-B8E8C374C076}"/>
              </a:ext>
            </a:extLst>
          </p:cNvPr>
          <p:cNvSpPr txBox="1"/>
          <p:nvPr/>
        </p:nvSpPr>
        <p:spPr>
          <a:xfrm>
            <a:off x="6658557" y="1551563"/>
            <a:ext cx="5079672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apiVersion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v1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kind: Node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spec: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providerID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aws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:///us-west-2a/i-094fe8fb054fd0b07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status: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allocatable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"4"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memory: 8023644Ki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pods: "110"</a:t>
            </a:r>
          </a:p>
          <a:p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/ENI: "1"</a:t>
            </a:r>
          </a:p>
          <a:p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/PrivateIPv4Address: "14"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capacity: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cpu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"4"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memory: 8023644Ki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pods: "110"</a:t>
            </a:r>
          </a:p>
          <a:p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/ENI: "1"</a:t>
            </a:r>
          </a:p>
          <a:p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/PrivateIPv4Address: "14"</a:t>
            </a:r>
            <a:endParaRPr lang="en-US" sz="8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904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Watch for pod objects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Annotate pod spec with metadata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3883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1B243-3C7A-BB4F-9763-813E333D2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Resource Controller: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3FBAE-6FF7-F744-A78C-1C44B7B2A5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Watch for pod objects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Annotate pod spec with metadata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66AC9C-56BB-C445-B8A8-B71909987354}"/>
              </a:ext>
            </a:extLst>
          </p:cNvPr>
          <p:cNvSpPr txBox="1"/>
          <p:nvPr/>
        </p:nvSpPr>
        <p:spPr>
          <a:xfrm>
            <a:off x="6818670" y="1610518"/>
            <a:ext cx="5740854" cy="35394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apiVersion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v1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kind: Pod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metadata: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annotations:</a:t>
            </a:r>
            <a:b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highlight>
                  <a:srgbClr val="FFFF00"/>
                </a:highlight>
                <a:latin typeface="Arial" panose="020B0604020202020204" pitchFamily="34" charset="0"/>
                <a:cs typeface="Times New Roman" panose="02020603050405020304" pitchFamily="18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highlight>
                  <a:srgbClr val="FFFF00"/>
                </a:highlight>
                <a:latin typeface="Arial" panose="020B0604020202020204" pitchFamily="34" charset="0"/>
                <a:cs typeface="Times New Roman" panose="02020603050405020304" pitchFamily="18" charset="0"/>
              </a:rPr>
              <a:t>/PrivateIPv4Address: 192.168.113.175</a:t>
            </a:r>
            <a:endParaRPr lang="en-US" sz="14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name: windows-servercore-webserver-5659f96674-cts74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namespace: default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spec: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containers: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- command: …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name: windows-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servercore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-webserver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resources: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limits:</a:t>
            </a:r>
          </a:p>
          <a:p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/PrivateIPv4Address: "1"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requests:</a:t>
            </a:r>
          </a:p>
          <a:p>
            <a:r>
              <a:rPr lang="en-US" sz="1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/PrivateIPv4Address: "1"</a:t>
            </a:r>
          </a:p>
        </p:txBody>
      </p:sp>
    </p:spTree>
    <p:extLst>
      <p:ext uri="{BB962C8B-B14F-4D97-AF65-F5344CB8AC3E}">
        <p14:creationId xmlns:p14="http://schemas.microsoft.com/office/powerpoint/2010/main" val="2384290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094E-4FD3-1F45-B571-672413375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Admission Webhook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C9614-0488-F245-BDBF-34C8954100D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Inject extended resource requirements for relevant pods</a:t>
            </a:r>
          </a:p>
        </p:txBody>
      </p:sp>
    </p:spTree>
    <p:extLst>
      <p:ext uri="{BB962C8B-B14F-4D97-AF65-F5344CB8AC3E}">
        <p14:creationId xmlns:p14="http://schemas.microsoft.com/office/powerpoint/2010/main" val="128304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4094E-4FD3-1F45-B571-672413375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VPC Admission Webhook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C9614-0488-F245-BDBF-34C8954100D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Inject extended resource requirements for relevant pods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E99C5D-C4E3-4644-8DD2-BEA38B6FBA5D}"/>
              </a:ext>
            </a:extLst>
          </p:cNvPr>
          <p:cNvSpPr txBox="1"/>
          <p:nvPr/>
        </p:nvSpPr>
        <p:spPr>
          <a:xfrm>
            <a:off x="6879630" y="2281078"/>
            <a:ext cx="574085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apiVersion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: v1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kind: Pod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metadata: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annotations: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sz="14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/PrivateIPv4Address: 192.168.113.175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name: windows-servercore-webserver-5659f96674-cts74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namespace: default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spec: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containers: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- command: …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name: windows-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servercore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-webserver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resources:</a:t>
            </a: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limits:</a:t>
            </a:r>
            <a:endParaRPr lang="en-US" sz="14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solidFill>
                  <a:srgbClr val="00B05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00B05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/PrivateIPv4Address: "1"</a:t>
            </a:r>
            <a:endParaRPr lang="en-US" sz="14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     requests:</a:t>
            </a:r>
            <a:b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en-US" sz="1400" dirty="0" err="1">
                <a:solidFill>
                  <a:srgbClr val="00B05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vpc.amazonaws.com</a:t>
            </a:r>
            <a:r>
              <a:rPr lang="en-US" sz="1400" dirty="0">
                <a:solidFill>
                  <a:srgbClr val="00B050"/>
                </a:solidFill>
                <a:highlight>
                  <a:srgbClr val="FFFF00"/>
                </a:highlight>
                <a:latin typeface="Arial" panose="020B0604020202020204" pitchFamily="34" charset="0"/>
              </a:rPr>
              <a:t>/PrivateIPv4Address: "1"</a:t>
            </a:r>
            <a:endParaRPr lang="en-US" sz="1400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5675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76B4A-1BD0-5644-8387-B2D7FBAF2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 Plugin: VPC Shared ENI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4813D-7862-6A46-A586-53FD0B1BFCFA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Simple executable (binary)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Read pod metadata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Annotations</a:t>
            </a:r>
          </a:p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Provides 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Connectivity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Reachability </a:t>
            </a:r>
          </a:p>
        </p:txBody>
      </p:sp>
    </p:spTree>
    <p:extLst>
      <p:ext uri="{BB962C8B-B14F-4D97-AF65-F5344CB8AC3E}">
        <p14:creationId xmlns:p14="http://schemas.microsoft.com/office/powerpoint/2010/main" val="134157745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8BD4E-D3BB-7241-8BC1-7E178EB4EF3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13278" y="2694781"/>
            <a:ext cx="10561638" cy="146843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781506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80EEB-BDAD-B241-8107-3E2B84CD1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Benefits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D6ED7-E941-4243-98B4-5AB893F5424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10553700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Incorporate network resources in the scheduling process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Eliminate long running node local agents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Obtain VPC level network resource accounting per cluster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Easy to add support for new VPC resource abstractions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Reduced set of permissions on worker nodes</a:t>
            </a:r>
          </a:p>
        </p:txBody>
      </p:sp>
    </p:spTree>
    <p:extLst>
      <p:ext uri="{BB962C8B-B14F-4D97-AF65-F5344CB8AC3E}">
        <p14:creationId xmlns:p14="http://schemas.microsoft.com/office/powerpoint/2010/main" val="15787895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44E6B-7DCC-5146-A79D-0C95FDADF7A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373563" y="2694781"/>
            <a:ext cx="10561637" cy="1468438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57909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D9F-3231-FA44-A9A3-97F6BB444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52584F-EA92-3B44-853E-360BCF973506}"/>
              </a:ext>
            </a:extLst>
          </p:cNvPr>
          <p:cNvSpPr txBox="1">
            <a:spLocks/>
          </p:cNvSpPr>
          <p:nvPr/>
        </p:nvSpPr>
        <p:spPr>
          <a:xfrm>
            <a:off x="409640" y="1610744"/>
            <a:ext cx="10554574" cy="363651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CNI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Container Scheduling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Challenges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Solution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888954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47499-63C8-AB4E-864D-C8F31970966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378850" y="2694781"/>
            <a:ext cx="10561638" cy="1468437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711180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3408E-641D-9A43-95EE-6F469C1D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Kubernetes Architecture</a:t>
            </a:r>
          </a:p>
        </p:txBody>
      </p:sp>
      <p:pic>
        <p:nvPicPr>
          <p:cNvPr id="1026" name="Picture 2" descr="Image result for k8s architecture diagram">
            <a:extLst>
              <a:ext uri="{FF2B5EF4-FFF2-40B4-BE49-F238E27FC236}">
                <a16:creationId xmlns:a16="http://schemas.microsoft.com/office/drawing/2014/main" id="{BF77DE73-72F8-3F43-8839-1CBFCACB9414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310" y="1977820"/>
            <a:ext cx="8410575" cy="3636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4665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3408E-641D-9A43-95EE-6F469C1D2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Kube-Scheduler: General Scheduling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EFF011C-EE53-8E4D-8C7D-BA5357302F9C}"/>
              </a:ext>
            </a:extLst>
          </p:cNvPr>
          <p:cNvSpPr/>
          <p:nvPr/>
        </p:nvSpPr>
        <p:spPr>
          <a:xfrm>
            <a:off x="1004046" y="4625789"/>
            <a:ext cx="1936377" cy="14702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Node: 0</a:t>
            </a: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2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4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8E0BE61-317A-654D-8335-4EA5CFD0DA55}"/>
              </a:ext>
            </a:extLst>
          </p:cNvPr>
          <p:cNvSpPr/>
          <p:nvPr/>
        </p:nvSpPr>
        <p:spPr>
          <a:xfrm>
            <a:off x="3750550" y="4625789"/>
            <a:ext cx="1936377" cy="14702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Node: 1</a:t>
            </a:r>
            <a:endParaRPr lang="en-US" dirty="0">
              <a:solidFill>
                <a:srgbClr val="FF0000"/>
              </a:solidFill>
            </a:endParaRP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2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4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3719D45-0D98-F344-82F7-FB2D3B982190}"/>
              </a:ext>
            </a:extLst>
          </p:cNvPr>
          <p:cNvSpPr/>
          <p:nvPr/>
        </p:nvSpPr>
        <p:spPr>
          <a:xfrm>
            <a:off x="6571129" y="4625789"/>
            <a:ext cx="1936377" cy="14702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Node: 2</a:t>
            </a:r>
            <a:endParaRPr lang="en-US" dirty="0">
              <a:solidFill>
                <a:srgbClr val="FF0000"/>
              </a:solidFill>
            </a:endParaRP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4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8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1F9645A-EA61-BE4D-816F-AB231263C74A}"/>
              </a:ext>
            </a:extLst>
          </p:cNvPr>
          <p:cNvSpPr/>
          <p:nvPr/>
        </p:nvSpPr>
        <p:spPr>
          <a:xfrm>
            <a:off x="9317633" y="4625789"/>
            <a:ext cx="1936377" cy="14702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bg1"/>
                </a:solidFill>
              </a:rPr>
              <a:t>Node: 3</a:t>
            </a: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4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8</a:t>
            </a:r>
          </a:p>
        </p:txBody>
      </p:sp>
      <p:sp>
        <p:nvSpPr>
          <p:cNvPr id="5" name="Snip Single Corner Rectangle 4">
            <a:extLst>
              <a:ext uri="{FF2B5EF4-FFF2-40B4-BE49-F238E27FC236}">
                <a16:creationId xmlns:a16="http://schemas.microsoft.com/office/drawing/2014/main" id="{57880CD6-EC06-294E-90D1-DAD46C32B9BE}"/>
              </a:ext>
            </a:extLst>
          </p:cNvPr>
          <p:cNvSpPr/>
          <p:nvPr/>
        </p:nvSpPr>
        <p:spPr>
          <a:xfrm>
            <a:off x="1004046" y="1757084"/>
            <a:ext cx="1398494" cy="1308847"/>
          </a:xfrm>
          <a:prstGeom prst="snip1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POD: 1</a:t>
            </a: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1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2</a:t>
            </a:r>
          </a:p>
          <a:p>
            <a:pPr algn="ctr"/>
            <a:endParaRPr lang="en-US" dirty="0"/>
          </a:p>
        </p:txBody>
      </p:sp>
      <p:sp>
        <p:nvSpPr>
          <p:cNvPr id="10" name="Snip Single Corner Rectangle 9">
            <a:extLst>
              <a:ext uri="{FF2B5EF4-FFF2-40B4-BE49-F238E27FC236}">
                <a16:creationId xmlns:a16="http://schemas.microsoft.com/office/drawing/2014/main" id="{D94B974D-7368-4446-A788-BFC4E8C7EA4C}"/>
              </a:ext>
            </a:extLst>
          </p:cNvPr>
          <p:cNvSpPr/>
          <p:nvPr/>
        </p:nvSpPr>
        <p:spPr>
          <a:xfrm>
            <a:off x="3750550" y="1757085"/>
            <a:ext cx="1398494" cy="1308846"/>
          </a:xfrm>
          <a:prstGeom prst="snip1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POD: 2</a:t>
            </a:r>
          </a:p>
          <a:p>
            <a:pPr algn="r"/>
            <a:endParaRPr lang="en-US" dirty="0">
              <a:solidFill>
                <a:srgbClr val="FF0000"/>
              </a:solidFill>
            </a:endParaRPr>
          </a:p>
          <a:p>
            <a:pPr algn="r"/>
            <a:r>
              <a:rPr lang="en-US" dirty="0">
                <a:solidFill>
                  <a:srgbClr val="FF0000"/>
                </a:solidFill>
              </a:rPr>
              <a:t>CPU: 3</a:t>
            </a:r>
          </a:p>
          <a:p>
            <a:pPr algn="r"/>
            <a:r>
              <a:rPr lang="en-US" dirty="0">
                <a:solidFill>
                  <a:srgbClr val="92D050"/>
                </a:solidFill>
              </a:rPr>
              <a:t>Memory: 8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48978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36E92F-473F-1848-A7CD-6634F1C29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Kube-Scheduler</a:t>
            </a:r>
          </a:p>
        </p:txBody>
      </p:sp>
      <p:pic>
        <p:nvPicPr>
          <p:cNvPr id="1026" name="Picture 2" descr="https://banzaicloud.com/img/blog/scheduler/sequence.png">
            <a:extLst>
              <a:ext uri="{FF2B5EF4-FFF2-40B4-BE49-F238E27FC236}">
                <a16:creationId xmlns:a16="http://schemas.microsoft.com/office/drawing/2014/main" id="{C2B43F42-6E4B-1849-966D-6CD4565BA7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18" b="5632"/>
          <a:stretch/>
        </p:blipFill>
        <p:spPr bwMode="auto">
          <a:xfrm>
            <a:off x="3800647" y="1723868"/>
            <a:ext cx="4866275" cy="4597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3433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91DFA-31D4-094B-9876-1D07BAEF48E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4946636" y="2265974"/>
            <a:ext cx="6994434" cy="2326051"/>
          </a:xfrm>
        </p:spPr>
        <p:txBody>
          <a:bodyPr/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Overview of CNI</a:t>
            </a:r>
          </a:p>
        </p:txBody>
      </p:sp>
    </p:spTree>
    <p:extLst>
      <p:ext uri="{BB962C8B-B14F-4D97-AF65-F5344CB8AC3E}">
        <p14:creationId xmlns:p14="http://schemas.microsoft.com/office/powerpoint/2010/main" val="34653804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0146-5193-E44F-829C-683D1FA5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A397-F0AB-7842-8ABB-1AE250A3B5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2105"/>
            <a:ext cx="5338763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Highly overloaded term!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C81159-6EB5-7549-8EE2-DA29506487CE}"/>
              </a:ext>
            </a:extLst>
          </p:cNvPr>
          <p:cNvSpPr txBox="1">
            <a:spLocks/>
          </p:cNvSpPr>
          <p:nvPr/>
        </p:nvSpPr>
        <p:spPr>
          <a:xfrm>
            <a:off x="6157913" y="2222287"/>
            <a:ext cx="5339201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48341C-EA53-344D-B286-94EB0AA88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029" y="2988135"/>
            <a:ext cx="1259462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60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A397-F0AB-7842-8ABB-1AE250A3B5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5338763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 (v0.3.1)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Del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Version</a:t>
            </a:r>
          </a:p>
          <a:p>
            <a:pPr lvl="2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Spec (v0.4.0)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C81159-6EB5-7549-8EE2-DA29506487CE}"/>
              </a:ext>
            </a:extLst>
          </p:cNvPr>
          <p:cNvSpPr txBox="1">
            <a:spLocks/>
          </p:cNvSpPr>
          <p:nvPr/>
        </p:nvSpPr>
        <p:spPr>
          <a:xfrm>
            <a:off x="6157913" y="1736915"/>
            <a:ext cx="5339201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48341C-EA53-344D-B286-94EB0AA88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7513" y="2945215"/>
            <a:ext cx="1259462" cy="15113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D3CE838D-FFC2-414E-9085-A512A3DA2C53}"/>
              </a:ext>
            </a:extLst>
          </p:cNvPr>
          <p:cNvSpPr txBox="1">
            <a:spLocks/>
          </p:cNvSpPr>
          <p:nvPr/>
        </p:nvSpPr>
        <p:spPr>
          <a:xfrm>
            <a:off x="429127" y="308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</p:txBody>
      </p:sp>
    </p:spTree>
    <p:extLst>
      <p:ext uri="{BB962C8B-B14F-4D97-AF65-F5344CB8AC3E}">
        <p14:creationId xmlns:p14="http://schemas.microsoft.com/office/powerpoint/2010/main" val="4001372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0146-5193-E44F-829C-683D1FA517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A397-F0AB-7842-8ABB-1AE250A3B5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2105"/>
            <a:ext cx="5338763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Collection of plugins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bridge, loopback,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ptp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vlan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…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win-bridge, win-overlay</a:t>
            </a:r>
          </a:p>
          <a:p>
            <a:pPr lvl="2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dhcp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host-local, static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flannel,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portmap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lvl="2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C81159-6EB5-7549-8EE2-DA29506487CE}"/>
              </a:ext>
            </a:extLst>
          </p:cNvPr>
          <p:cNvSpPr txBox="1">
            <a:spLocks/>
          </p:cNvSpPr>
          <p:nvPr/>
        </p:nvSpPr>
        <p:spPr>
          <a:xfrm>
            <a:off x="6157913" y="2222287"/>
            <a:ext cx="5339201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ED9C08-9670-8742-8779-D5A382EDF2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029" y="2988135"/>
            <a:ext cx="1259462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776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D0146-5193-E44F-829C-683D1FA51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127" y="-97969"/>
            <a:ext cx="10515600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BA397-F0AB-7842-8ABB-1AE250A3B5D5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29127" y="1610518"/>
            <a:ext cx="5338763" cy="36369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CNI?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Library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CC81159-6EB5-7549-8EE2-DA29506487CE}"/>
              </a:ext>
            </a:extLst>
          </p:cNvPr>
          <p:cNvSpPr txBox="1">
            <a:spLocks/>
          </p:cNvSpPr>
          <p:nvPr/>
        </p:nvSpPr>
        <p:spPr>
          <a:xfrm>
            <a:off x="6157913" y="1793185"/>
            <a:ext cx="5339201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AEA8F8-A7BC-FE47-9F41-4C3C7472E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80029" y="2559033"/>
            <a:ext cx="1259462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073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7905</TotalTime>
  <Words>951</Words>
  <Application>Microsoft Macintosh PowerPoint</Application>
  <PresentationFormat>Widescreen</PresentationFormat>
  <Paragraphs>257</Paragraphs>
  <Slides>43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Amazon Ember</vt:lpstr>
      <vt:lpstr>Arial</vt:lpstr>
      <vt:lpstr>Calibri</vt:lpstr>
      <vt:lpstr>Calibri Light</vt:lpstr>
      <vt:lpstr>Times New Roman</vt:lpstr>
      <vt:lpstr>Wingdings 2</vt:lpstr>
      <vt:lpstr>Office Theme</vt:lpstr>
      <vt:lpstr>PowerPoint Presentation</vt:lpstr>
      <vt:lpstr>Treating Network Assets as Schedulable Resources</vt:lpstr>
      <vt:lpstr>Who am I?</vt:lpstr>
      <vt:lpstr>Agenda</vt:lpstr>
      <vt:lpstr>Overview of CNI</vt:lpstr>
      <vt:lpstr>What is CNI?</vt:lpstr>
      <vt:lpstr>PowerPoint Presentation</vt:lpstr>
      <vt:lpstr>What is CNI?</vt:lpstr>
      <vt:lpstr>What is CNI?</vt:lpstr>
      <vt:lpstr>CNI Recap</vt:lpstr>
      <vt:lpstr>CNI Kubelet Interaction</vt:lpstr>
      <vt:lpstr>CNI Kubelet Configuration</vt:lpstr>
      <vt:lpstr>CNI Deployment</vt:lpstr>
      <vt:lpstr>CNI Deployment</vt:lpstr>
      <vt:lpstr>Container Scheduling</vt:lpstr>
      <vt:lpstr>Kubernetes Architecture</vt:lpstr>
      <vt:lpstr>Kube-Scheduler</vt:lpstr>
      <vt:lpstr>Kube-Scheduler</vt:lpstr>
      <vt:lpstr>Kube-Scheduler: Resource Based</vt:lpstr>
      <vt:lpstr>Custom Schedulers</vt:lpstr>
      <vt:lpstr>Challenges</vt:lpstr>
      <vt:lpstr>Challenges</vt:lpstr>
      <vt:lpstr>Challenges</vt:lpstr>
      <vt:lpstr>Challenges</vt:lpstr>
      <vt:lpstr>Solution</vt:lpstr>
      <vt:lpstr>Solution</vt:lpstr>
      <vt:lpstr>VPC Resource Controller</vt:lpstr>
      <vt:lpstr>VPC Resource Controller: Provider </vt:lpstr>
      <vt:lpstr>VPC Resource Controller: Provider</vt:lpstr>
      <vt:lpstr>VPC Resource Controller: Responsibilities</vt:lpstr>
      <vt:lpstr>VPC Resource Controller: Responsibilities</vt:lpstr>
      <vt:lpstr>VPC Resource Controller: Responsibilities</vt:lpstr>
      <vt:lpstr>VPC Resource Controller: Responsibilities</vt:lpstr>
      <vt:lpstr>VPC Admission Webhook</vt:lpstr>
      <vt:lpstr>VPC Admission Webhook</vt:lpstr>
      <vt:lpstr>CNI Plugin: VPC Shared ENI</vt:lpstr>
      <vt:lpstr>Demo</vt:lpstr>
      <vt:lpstr>Benefits</vt:lpstr>
      <vt:lpstr>Thank You!</vt:lpstr>
      <vt:lpstr>Q&amp;A</vt:lpstr>
      <vt:lpstr>Kubernetes Architecture</vt:lpstr>
      <vt:lpstr>Kube-Scheduler: General Scheduling</vt:lpstr>
      <vt:lpstr>Kube-Scheduler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Contini</dc:creator>
  <cp:lastModifiedBy>Microsoft Office User</cp:lastModifiedBy>
  <cp:revision>54</cp:revision>
  <dcterms:created xsi:type="dcterms:W3CDTF">2019-03-04T04:10:59Z</dcterms:created>
  <dcterms:modified xsi:type="dcterms:W3CDTF">2019-05-06T22:44:39Z</dcterms:modified>
</cp:coreProperties>
</file>

<file path=docProps/thumbnail.jpeg>
</file>